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81" r:id="rId3"/>
    <p:sldId id="257" r:id="rId4"/>
    <p:sldId id="282" r:id="rId5"/>
    <p:sldId id="283" r:id="rId6"/>
    <p:sldId id="259" r:id="rId7"/>
    <p:sldId id="284" r:id="rId8"/>
    <p:sldId id="285" r:id="rId9"/>
    <p:sldId id="260" r:id="rId10"/>
    <p:sldId id="286" r:id="rId11"/>
    <p:sldId id="287" r:id="rId12"/>
    <p:sldId id="288" r:id="rId13"/>
    <p:sldId id="261" r:id="rId14"/>
    <p:sldId id="289" r:id="rId15"/>
    <p:sldId id="262" r:id="rId16"/>
    <p:sldId id="263" r:id="rId17"/>
    <p:sldId id="264" r:id="rId18"/>
    <p:sldId id="265" r:id="rId19"/>
    <p:sldId id="266" r:id="rId20"/>
    <p:sldId id="267" r:id="rId21"/>
    <p:sldId id="290" r:id="rId22"/>
    <p:sldId id="270" r:id="rId23"/>
    <p:sldId id="268" r:id="rId24"/>
    <p:sldId id="291" r:id="rId25"/>
    <p:sldId id="271" r:id="rId26"/>
    <p:sldId id="272" r:id="rId27"/>
    <p:sldId id="273" r:id="rId28"/>
    <p:sldId id="275" r:id="rId29"/>
    <p:sldId id="276" r:id="rId30"/>
    <p:sldId id="277" r:id="rId31"/>
    <p:sldId id="278" r:id="rId32"/>
    <p:sldId id="279" r:id="rId33"/>
    <p:sldId id="280" r:id="rId3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59" autoAdjust="0"/>
    <p:restoredTop sz="94072" autoAdjust="0"/>
  </p:normalViewPr>
  <p:slideViewPr>
    <p:cSldViewPr>
      <p:cViewPr varScale="1">
        <p:scale>
          <a:sx n="63" d="100"/>
          <a:sy n="63" d="100"/>
        </p:scale>
        <p:origin x="876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6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2636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6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r">
              <a:defRPr sz="1100"/>
            </a:lvl1pPr>
          </a:lstStyle>
          <a:p>
            <a:fld id="{5CAE133A-4028-4E2B-B049-6F148B77E5AB}" type="datetime1">
              <a:rPr lang="en-US" smtClean="0"/>
              <a:t>13-Feb-25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6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r">
              <a:defRPr sz="1100"/>
            </a:lvl1pPr>
          </a:lstStyle>
          <a:p>
            <a:fld id="{4825AA9F-B079-466D-A19E-A0BED09FA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514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9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r">
              <a:defRPr sz="1200"/>
            </a:lvl1pPr>
          </a:lstStyle>
          <a:p>
            <a:fld id="{A9B5FCE6-2331-4AF4-8362-9D091070A463}" type="datetime1">
              <a:rPr lang="en-US" smtClean="0"/>
              <a:t>13-Feb-25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2313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701" tIns="43851" rIns="87701" bIns="4385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87701" tIns="43851" rIns="87701" bIns="4385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9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r">
              <a:defRPr sz="1200"/>
            </a:lvl1pPr>
          </a:lstStyle>
          <a:p>
            <a:fld id="{7106D8DA-1A55-4414-9F6D-9B871CCC3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333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6D8DA-1A55-4414-9F6D-9B871CCC3BEB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899B3EB-F4B9-4EC3-8874-9456869D1B5F}" type="datetime1">
              <a:rPr lang="en-US" smtClean="0"/>
              <a:t>13-Feb-25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23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Let users transmit whenever they have data to be sent.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There will be collisions, of course, and the colliding frames will be damaged. Senders need some way to find out if this is the case.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After each station has sent its frame to the central computer, this computer rebroadcasts the frame to all of the stations.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A sending station can thus listen for the broadcast from the hub to see if its frame has gotten through.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If the frame was destroyed, the sender just waits a random amount of time and sends it again.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9B5FCE6-2331-4AF4-8362-9D091070A463}" type="datetime1">
              <a:rPr lang="en-US" smtClean="0"/>
              <a:t>13-Feb-25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06D8DA-1A55-4414-9F6D-9B871CCC3B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94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E520-94D8-471E-9246-3DA957E543CE}" type="datetime1">
              <a:rPr lang="en-US" smtClean="0"/>
              <a:t>13-Feb-25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9A059-0900-46A5-86CD-6CBACA225E83}" type="datetime1">
              <a:rPr lang="en-US" smtClean="0"/>
              <a:t>13-Feb-25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0799-E2B8-4119-BEA9-5BBF8CE2B0FA}" type="datetime1">
              <a:rPr lang="en-US" smtClean="0"/>
              <a:t>13-Feb-25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913C-A7DD-4021-AFBC-947EB765CE4C}" type="datetime1">
              <a:rPr lang="en-US" smtClean="0"/>
              <a:t>13-Feb-25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64FA-CC1B-47DB-A93A-6B4BBC436045}" type="datetime1">
              <a:rPr lang="en-US" smtClean="0"/>
              <a:t>13-Feb-25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A4E8-8C0A-4D25-81B1-03C2082B47D6}" type="datetime1">
              <a:rPr lang="en-US" smtClean="0"/>
              <a:t>13-Feb-25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1D4E8-1CCE-4EFF-A36C-E105DDD56AAD}" type="datetime1">
              <a:rPr lang="en-US" smtClean="0"/>
              <a:t>13-Feb-25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1C7D-1228-46DC-9402-5957496C3C04}" type="datetime1">
              <a:rPr lang="en-US" smtClean="0"/>
              <a:t>13-Feb-25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DF6C-52F4-4529-BC53-6E2674900ED7}" type="datetime1">
              <a:rPr lang="en-US" smtClean="0"/>
              <a:t>13-Feb-25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FFD2-C90D-4BD9-95AC-D49FE82B0BB0}" type="datetime1">
              <a:rPr lang="en-US" smtClean="0"/>
              <a:t>13-Feb-25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32C9-888E-4264-AE70-E187E0827B99}" type="datetime1">
              <a:rPr lang="en-US" smtClean="0"/>
              <a:t>13-Feb-25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C945B-C34E-410F-BC8F-BE6BC04FBFD5}" type="datetime1">
              <a:rPr lang="en-US" smtClean="0"/>
              <a:t>13-Feb-25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549" y="4859834"/>
            <a:ext cx="7239000" cy="83099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cap="small" dirty="0"/>
              <a:t>Dr. Asif Zaman</a:t>
            </a:r>
          </a:p>
          <a:p>
            <a:pPr lvl="0" algn="ctr"/>
            <a:r>
              <a:rPr lang="en-US" cap="small" dirty="0" smtClean="0"/>
              <a:t>Professor</a:t>
            </a:r>
            <a:r>
              <a:rPr lang="en-US" cap="small" dirty="0"/>
              <a:t>, CSE, RU</a:t>
            </a:r>
            <a:endParaRPr lang="en-US" sz="1600" cap="small" dirty="0"/>
          </a:p>
        </p:txBody>
      </p:sp>
      <p:sp>
        <p:nvSpPr>
          <p:cNvPr id="6" name="TextBox 5"/>
          <p:cNvSpPr txBox="1"/>
          <p:nvPr/>
        </p:nvSpPr>
        <p:spPr>
          <a:xfrm>
            <a:off x="228598" y="363512"/>
            <a:ext cx="8724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50000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CSE3251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SzPct val="50000"/>
            </a:pPr>
            <a:r>
              <a:rPr lang="en-US" sz="4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150" y="2477464"/>
            <a:ext cx="1545795" cy="144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96628" y="6504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6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0" y="457200"/>
            <a:ext cx="6423660" cy="1752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r>
              <a:rPr lang="en-US" dirty="0" smtClean="0"/>
              <a:t> of 20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600" y="2743200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Frequency-Division </a:t>
            </a:r>
            <a:r>
              <a:rPr lang="en-US" sz="2400" b="1" dirty="0" smtClean="0"/>
              <a:t>Multiplexing: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FDM</a:t>
            </a:r>
            <a:r>
              <a:rPr lang="en-US" sz="2400" b="1" dirty="0" smtClean="0"/>
              <a:t> </a:t>
            </a:r>
            <a:r>
              <a:rPr lang="en-US" sz="2400" dirty="0"/>
              <a:t>is an analog technique that can be </a:t>
            </a:r>
            <a:r>
              <a:rPr lang="en-US" sz="2400" dirty="0" smtClean="0"/>
              <a:t>applied </a:t>
            </a:r>
            <a:r>
              <a:rPr lang="en-US" sz="2400" b="1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when</a:t>
            </a:r>
            <a:r>
              <a:rPr lang="en-US" sz="2400" dirty="0" smtClean="0"/>
              <a:t> </a:t>
            </a: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bandwidth</a:t>
            </a:r>
            <a:r>
              <a:rPr lang="en-US" sz="2400" dirty="0"/>
              <a:t> of a </a:t>
            </a:r>
            <a:r>
              <a:rPr lang="en-US" sz="2400" b="1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link</a:t>
            </a:r>
            <a:r>
              <a:rPr lang="en-US" sz="2400" dirty="0"/>
              <a:t> (in hertz) is </a:t>
            </a:r>
            <a:r>
              <a:rPr lang="en-US" sz="2400" b="1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greater</a:t>
            </a:r>
            <a:r>
              <a:rPr lang="en-US" sz="2400" dirty="0"/>
              <a:t> than the </a:t>
            </a:r>
            <a:r>
              <a:rPr lang="en-US" sz="2400" b="1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combined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bandwidths</a:t>
            </a:r>
            <a:r>
              <a:rPr lang="en-US" sz="2400" dirty="0"/>
              <a:t> </a:t>
            </a:r>
            <a:r>
              <a:rPr lang="en-US" sz="2400" dirty="0" smtClean="0"/>
              <a:t>of the </a:t>
            </a:r>
            <a:r>
              <a:rPr lang="en-US" sz="2400" b="1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signals</a:t>
            </a:r>
            <a:r>
              <a:rPr lang="en-US" sz="2400" dirty="0"/>
              <a:t> to be </a:t>
            </a:r>
            <a:r>
              <a:rPr lang="en-US" sz="2400" dirty="0" smtClean="0"/>
              <a:t>transmitted.</a:t>
            </a:r>
            <a:endParaRPr lang="en-US" sz="60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29" y="4461764"/>
            <a:ext cx="6171141" cy="1745682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524000" y="1371600"/>
            <a:ext cx="2133600" cy="609600"/>
          </a:xfrm>
          <a:prstGeom prst="ellipse">
            <a:avLst/>
          </a:prstGeom>
          <a:solidFill>
            <a:srgbClr val="FFC000">
              <a:alpha val="23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0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9600"/>
            <a:ext cx="6686411" cy="304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 dirty="0" smtClean="0"/>
              <a:t> of 20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0" y="3962400"/>
            <a:ext cx="8153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Each source </a:t>
            </a:r>
            <a:r>
              <a:rPr lang="en-US" sz="2400" dirty="0" smtClean="0">
                <a:latin typeface="+mj-lt"/>
              </a:rPr>
              <a:t>generates a </a:t>
            </a:r>
            <a:r>
              <a:rPr lang="en-US" sz="2400" dirty="0">
                <a:latin typeface="+mj-lt"/>
              </a:rPr>
              <a:t>signal of a similar frequency range. </a:t>
            </a:r>
            <a:endParaRPr lang="en-US" sz="2400" dirty="0" smtClean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</a:rPr>
              <a:t>Inside </a:t>
            </a:r>
            <a:r>
              <a:rPr lang="en-US" sz="2400" dirty="0">
                <a:latin typeface="+mj-lt"/>
              </a:rPr>
              <a:t>the multiplexer, these similar </a:t>
            </a:r>
            <a:r>
              <a:rPr lang="en-US" sz="2400" dirty="0" smtClean="0">
                <a:latin typeface="+mj-lt"/>
              </a:rPr>
              <a:t>signals modulate </a:t>
            </a:r>
            <a:r>
              <a:rPr lang="en-US" sz="2400" dirty="0">
                <a:latin typeface="+mj-lt"/>
              </a:rPr>
              <a:t>different </a:t>
            </a:r>
            <a:r>
              <a:rPr lang="en-US" sz="2400" dirty="0">
                <a:solidFill>
                  <a:srgbClr val="FF0000"/>
                </a:solidFill>
                <a:latin typeface="+mj-lt"/>
              </a:rPr>
              <a:t>carrier frequencies ( </a:t>
            </a:r>
            <a:r>
              <a:rPr lang="en-US" sz="2400" i="1" dirty="0">
                <a:solidFill>
                  <a:srgbClr val="FF0000"/>
                </a:solidFill>
                <a:latin typeface="+mj-lt"/>
              </a:rPr>
              <a:t>f</a:t>
            </a:r>
            <a:r>
              <a:rPr lang="en-US" sz="2400" dirty="0">
                <a:solidFill>
                  <a:srgbClr val="FF0000"/>
                </a:solidFill>
                <a:latin typeface="+mj-lt"/>
              </a:rPr>
              <a:t>1, </a:t>
            </a:r>
            <a:r>
              <a:rPr lang="en-US" sz="2400" i="1" dirty="0">
                <a:solidFill>
                  <a:srgbClr val="FF0000"/>
                </a:solidFill>
                <a:latin typeface="+mj-lt"/>
              </a:rPr>
              <a:t>f</a:t>
            </a:r>
            <a:r>
              <a:rPr lang="en-US" sz="2400" dirty="0">
                <a:solidFill>
                  <a:srgbClr val="FF0000"/>
                </a:solidFill>
                <a:latin typeface="+mj-lt"/>
              </a:rPr>
              <a:t>2, and </a:t>
            </a:r>
            <a:r>
              <a:rPr lang="en-US" sz="2400" i="1" dirty="0">
                <a:solidFill>
                  <a:srgbClr val="FF0000"/>
                </a:solidFill>
                <a:latin typeface="+mj-lt"/>
              </a:rPr>
              <a:t>f</a:t>
            </a:r>
            <a:r>
              <a:rPr lang="en-US" sz="2400" dirty="0">
                <a:solidFill>
                  <a:srgbClr val="FF0000"/>
                </a:solidFill>
                <a:latin typeface="+mj-lt"/>
              </a:rPr>
              <a:t>3)</a:t>
            </a:r>
            <a:r>
              <a:rPr lang="en-US" sz="2400" dirty="0">
                <a:latin typeface="+mj-lt"/>
              </a:rPr>
              <a:t>. </a:t>
            </a:r>
            <a:endParaRPr lang="en-US" sz="2400" dirty="0" smtClean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</a:rPr>
              <a:t>The </a:t>
            </a:r>
            <a:r>
              <a:rPr lang="en-US" sz="2400" dirty="0">
                <a:latin typeface="+mj-lt"/>
              </a:rPr>
              <a:t>resulting modulated </a:t>
            </a:r>
            <a:r>
              <a:rPr lang="en-US" sz="2400" dirty="0" smtClean="0">
                <a:latin typeface="+mj-lt"/>
              </a:rPr>
              <a:t>signals are </a:t>
            </a:r>
            <a:r>
              <a:rPr lang="en-US" sz="2400" dirty="0">
                <a:latin typeface="+mj-lt"/>
              </a:rPr>
              <a:t>then combined into a single composite signal that is sent out over a media link </a:t>
            </a:r>
            <a:r>
              <a:rPr lang="en-US" sz="2400" dirty="0" smtClean="0">
                <a:latin typeface="+mj-lt"/>
              </a:rPr>
              <a:t>that has </a:t>
            </a:r>
            <a:r>
              <a:rPr lang="en-US" sz="2400" dirty="0">
                <a:latin typeface="+mj-lt"/>
              </a:rPr>
              <a:t>enough bandwidth to accommodate </a:t>
            </a:r>
            <a:r>
              <a:rPr lang="en-US" sz="2400" dirty="0" smtClean="0">
                <a:latin typeface="+mj-lt"/>
              </a:rPr>
              <a:t>it.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524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609600"/>
            <a:ext cx="6096313" cy="30862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en-US" dirty="0" smtClean="0"/>
              <a:t> of 20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4400" y="4230588"/>
            <a:ext cx="7543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b="1" dirty="0" err="1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demultiplexer</a:t>
            </a:r>
            <a:r>
              <a:rPr lang="en-US" sz="2400" dirty="0"/>
              <a:t> uses a </a:t>
            </a:r>
            <a:r>
              <a:rPr lang="en-US" sz="2400" b="1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series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filters</a:t>
            </a:r>
            <a:r>
              <a:rPr lang="en-US" sz="2400" dirty="0"/>
              <a:t> to </a:t>
            </a:r>
            <a:r>
              <a:rPr lang="en-US" sz="2400" b="1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decompose</a:t>
            </a:r>
            <a:r>
              <a:rPr lang="en-US" sz="2400" dirty="0"/>
              <a:t> the </a:t>
            </a:r>
            <a:r>
              <a:rPr lang="en-US" sz="2400" b="1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multiplexed</a:t>
            </a:r>
            <a:r>
              <a:rPr lang="en-US" sz="2400" dirty="0"/>
              <a:t> signal into </a:t>
            </a:r>
            <a:r>
              <a:rPr lang="en-US" sz="2400" dirty="0" smtClean="0"/>
              <a:t>its constituent </a:t>
            </a:r>
            <a:r>
              <a:rPr lang="en-US" sz="2400" b="1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component</a:t>
            </a:r>
            <a:r>
              <a:rPr lang="en-US" sz="2400" dirty="0"/>
              <a:t> signals. 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b="1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individual</a:t>
            </a:r>
            <a:r>
              <a:rPr lang="en-US" sz="2400" dirty="0"/>
              <a:t> signals are then passed to a </a:t>
            </a:r>
            <a:r>
              <a:rPr lang="en-US" sz="2400" b="1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demodulator</a:t>
            </a:r>
            <a:r>
              <a:rPr lang="en-US" sz="2400" dirty="0" smtClean="0"/>
              <a:t> that </a:t>
            </a:r>
            <a:r>
              <a:rPr lang="en-US" sz="2400" b="1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separates</a:t>
            </a:r>
            <a:r>
              <a:rPr lang="en-US" sz="2400" dirty="0"/>
              <a:t> them from their carriers and passes them to the output lines.</a:t>
            </a:r>
          </a:p>
        </p:txBody>
      </p:sp>
    </p:spTree>
    <p:extLst>
      <p:ext uri="{BB962C8B-B14F-4D97-AF65-F5344CB8AC3E}">
        <p14:creationId xmlns:p14="http://schemas.microsoft.com/office/powerpoint/2010/main" val="190587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24F66-F1E6-204F-B7D0-F5C701597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Static Channel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EDA58-E223-C749-A215-6C9721ECA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800"/>
          </a:xfrm>
        </p:spPr>
        <p:txBody>
          <a:bodyPr>
            <a:normAutofit/>
          </a:bodyPr>
          <a:lstStyle/>
          <a:p>
            <a:r>
              <a:rPr lang="en-US" sz="2400" dirty="0"/>
              <a:t>FDM (Frequency Division Multiplexing).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BC4E4-5818-7E42-9350-6FA63CE6B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  <p:sp>
        <p:nvSpPr>
          <p:cNvPr id="17" name="Can 16">
            <a:extLst>
              <a:ext uri="{FF2B5EF4-FFF2-40B4-BE49-F238E27FC236}">
                <a16:creationId xmlns:a16="http://schemas.microsoft.com/office/drawing/2014/main" id="{B7B94318-8442-4542-9595-48852D7F218B}"/>
              </a:ext>
            </a:extLst>
          </p:cNvPr>
          <p:cNvSpPr/>
          <p:nvPr/>
        </p:nvSpPr>
        <p:spPr>
          <a:xfrm rot="16200000">
            <a:off x="4000500" y="1181100"/>
            <a:ext cx="914400" cy="3733800"/>
          </a:xfrm>
          <a:prstGeom prst="can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24C96A-C473-384F-A8A7-8A5DAF6DA8DC}"/>
              </a:ext>
            </a:extLst>
          </p:cNvPr>
          <p:cNvCxnSpPr>
            <a:stCxn id="17" idx="0"/>
            <a:endCxn id="17" idx="3"/>
          </p:cNvCxnSpPr>
          <p:nvPr/>
        </p:nvCxnSpPr>
        <p:spPr>
          <a:xfrm>
            <a:off x="2819400" y="3048000"/>
            <a:ext cx="350520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C90740-97D2-B044-9AB3-A139DCE5BC1F}"/>
              </a:ext>
            </a:extLst>
          </p:cNvPr>
          <p:cNvCxnSpPr/>
          <p:nvPr/>
        </p:nvCxnSpPr>
        <p:spPr>
          <a:xfrm>
            <a:off x="2819400" y="3262312"/>
            <a:ext cx="350520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C77C0B-449F-1243-BEC4-F3ADC8006D87}"/>
              </a:ext>
            </a:extLst>
          </p:cNvPr>
          <p:cNvCxnSpPr/>
          <p:nvPr/>
        </p:nvCxnSpPr>
        <p:spPr>
          <a:xfrm>
            <a:off x="2819400" y="2805112"/>
            <a:ext cx="350520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9E55ED1-AD38-7141-BC83-90DCCE4F8CD8}"/>
              </a:ext>
            </a:extLst>
          </p:cNvPr>
          <p:cNvSpPr txBox="1"/>
          <p:nvPr/>
        </p:nvSpPr>
        <p:spPr>
          <a:xfrm>
            <a:off x="1524000" y="4267200"/>
            <a:ext cx="7391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User needed to be constant 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When some users are quiescent, their bandwidth is simply lost.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A static allocation is a poor fit to most computer systems… peak traffic to mean traffic ratios of </a:t>
            </a:r>
            <a:r>
              <a:rPr lang="en-US" sz="2000" b="1" dirty="0"/>
              <a:t>1000:1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Most of the channels will be idle most of the time</a:t>
            </a:r>
          </a:p>
        </p:txBody>
      </p:sp>
    </p:spTree>
    <p:extLst>
      <p:ext uri="{BB962C8B-B14F-4D97-AF65-F5344CB8AC3E}">
        <p14:creationId xmlns:p14="http://schemas.microsoft.com/office/powerpoint/2010/main" val="329320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/>
              <a:t>Time-Division </a:t>
            </a:r>
            <a:r>
              <a:rPr lang="en-US" b="1" cap="small" dirty="0" smtClean="0"/>
              <a:t>Multiplexing (TDM)</a:t>
            </a:r>
            <a:endParaRPr lang="en-US" cap="smal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753" y="1417638"/>
            <a:ext cx="5702491" cy="298261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r>
              <a:rPr lang="en-US" dirty="0" smtClean="0"/>
              <a:t> of 20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654365"/>
            <a:ext cx="4413477" cy="72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0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163E2-AC70-3946-A4AA-AA8341421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Dynamic Channel Allocation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8D86A8-AE4D-7B43-A65C-47631D5FB7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cap="small" dirty="0" smtClean="0">
                    <a:solidFill>
                      <a:srgbClr val="FF0000"/>
                    </a:solidFill>
                  </a:rPr>
                  <a:t>5 Assumptions</a:t>
                </a:r>
                <a:r>
                  <a:rPr lang="en-US" sz="2400" cap="small" dirty="0">
                    <a:solidFill>
                      <a:srgbClr val="FF0000"/>
                    </a:solidFill>
                  </a:rPr>
                  <a:t>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400" b="1" cap="small" dirty="0"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a:rPr>
                  <a:t>Independent Traffic.:</a:t>
                </a:r>
                <a:endParaRPr lang="en-US" sz="2400" cap="small" dirty="0"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</a:endParaRPr>
              </a:p>
              <a:p>
                <a:pPr lvl="2"/>
                <a:r>
                  <a:rPr lang="en-US" dirty="0"/>
                  <a:t>The model consists of </a:t>
                </a:r>
                <a14:m>
                  <m:oMath xmlns:m="http://schemas.openxmlformats.org/officeDocument/2006/math">
                    <m:r>
                      <a:rPr lang="en-US" b="1" cap="small" dirty="0">
                        <a:effectLst>
                          <a:glow rad="228600">
                            <a:schemeClr val="accent6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1" cap="small" dirty="0"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a:rPr>
                  <a:t> independent </a:t>
                </a:r>
                <a:r>
                  <a:rPr lang="en-US" dirty="0"/>
                  <a:t>stations …. </a:t>
                </a:r>
              </a:p>
              <a:p>
                <a:pPr lvl="2"/>
                <a:r>
                  <a:rPr lang="en-US" dirty="0"/>
                  <a:t>The </a:t>
                </a:r>
                <a:r>
                  <a:rPr lang="en-US" b="1" cap="small" dirty="0"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a:rPr>
                  <a:t>expected number of frames generated </a:t>
                </a:r>
                <a:r>
                  <a:rPr lang="en-US" dirty="0"/>
                  <a:t>in an interval of length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i="1" dirty="0" err="1"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el-GR" i="0" dirty="0" err="1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where </a:t>
                </a:r>
                <a:r>
                  <a:rPr lang="el-GR" dirty="0"/>
                  <a:t>λ </a:t>
                </a:r>
                <a:r>
                  <a:rPr lang="en-US" dirty="0"/>
                  <a:t>is a constant (the arrival rate of new frames).</a:t>
                </a:r>
              </a:p>
              <a:p>
                <a:pPr lvl="2"/>
                <a:r>
                  <a:rPr lang="en-US" dirty="0"/>
                  <a:t> </a:t>
                </a:r>
                <a:r>
                  <a:rPr lang="en-US" b="1" cap="small" dirty="0">
                    <a:effectLst>
                      <a:glow rad="228600">
                        <a:schemeClr val="accent6">
                          <a:satMod val="175000"/>
                          <a:alpha val="40000"/>
                        </a:schemeClr>
                      </a:glow>
                    </a:effectLst>
                  </a:rPr>
                  <a:t>Once a frame has been generated</a:t>
                </a:r>
                <a:r>
                  <a:rPr lang="en-US" dirty="0"/>
                  <a:t>, the station is blocked and does nothing until the frame has been successfully transmitted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8D86A8-AE4D-7B43-A65C-47631D5FB7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078" r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6C9DB-0902-094C-A636-02F536B58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31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8EB06-28B8-694D-9DBA-58FA2CED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Channel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D0613-92FB-A14D-B040-63CC4434A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914400" lvl="1" indent="-457200">
              <a:buFont typeface="+mj-lt"/>
              <a:buAutoNum type="arabicPeriod" startAt="3"/>
            </a:pPr>
            <a:r>
              <a:rPr lang="en-US" sz="2400" b="1" cap="small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Single Channel. </a:t>
            </a:r>
          </a:p>
          <a:p>
            <a:pPr marL="1314450" lvl="2" indent="-457200"/>
            <a:r>
              <a:rPr lang="en-US" dirty="0"/>
              <a:t>A single channel is available for all communication. </a:t>
            </a:r>
          </a:p>
          <a:p>
            <a:pPr marL="1314450" lvl="2" indent="-457200"/>
            <a:r>
              <a:rPr lang="en-US" dirty="0"/>
              <a:t>All stations can transmit on it and all can receive from it. 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sz="2400" b="1" cap="small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Observable Collisions</a:t>
            </a:r>
            <a:r>
              <a:rPr lang="en-US" sz="2400" b="1" cap="small" dirty="0"/>
              <a:t>. </a:t>
            </a:r>
          </a:p>
          <a:p>
            <a:pPr marL="1314450" lvl="2" indent="-457200"/>
            <a:r>
              <a:rPr lang="en-US" sz="2000" dirty="0"/>
              <a:t>If two frames are transmitted simultaneously, they </a:t>
            </a:r>
            <a:r>
              <a:rPr lang="en-US" sz="2000" b="1" dirty="0"/>
              <a:t>overlap</a:t>
            </a:r>
            <a:r>
              <a:rPr lang="en-US" sz="2000" dirty="0"/>
              <a:t> in time and the resulting signal is garbled. </a:t>
            </a:r>
          </a:p>
          <a:p>
            <a:pPr marL="1314450" lvl="2" indent="-457200"/>
            <a:r>
              <a:rPr lang="en-US" sz="2000" dirty="0"/>
              <a:t>This event is called a </a:t>
            </a:r>
            <a:r>
              <a:rPr lang="en-US" sz="2000" b="1" dirty="0"/>
              <a:t>collision</a:t>
            </a:r>
            <a:r>
              <a:rPr lang="en-US" sz="2000" dirty="0"/>
              <a:t>. </a:t>
            </a:r>
          </a:p>
          <a:p>
            <a:pPr marL="1314450" lvl="2" indent="-457200"/>
            <a:r>
              <a:rPr lang="en-US" sz="2000" dirty="0"/>
              <a:t>All stations can detect that a collision has occurred. </a:t>
            </a:r>
          </a:p>
          <a:p>
            <a:pPr marL="1314450" lvl="2" indent="-457200"/>
            <a:r>
              <a:rPr lang="en-US" sz="2000" dirty="0"/>
              <a:t>A collided frame must be transmitted again later. No errors other than those generated by collisions occur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E9310-1391-B544-99F2-943D96B1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19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AB7DD-562C-0443-818B-1074B5214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Channel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2AA6C-070D-654A-9CFF-5B64D1785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1" indent="-514350">
              <a:buFont typeface="+mj-lt"/>
              <a:buAutoNum type="arabicPeriod" startAt="4"/>
            </a:pPr>
            <a:r>
              <a:rPr lang="en-US" sz="2400" b="1" cap="small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Continuous or Slotted Time</a:t>
            </a:r>
            <a:r>
              <a:rPr lang="en-US" sz="2400" b="1" cap="small" dirty="0"/>
              <a:t>.</a:t>
            </a:r>
            <a:r>
              <a:rPr lang="en-US" sz="2400" dirty="0"/>
              <a:t> </a:t>
            </a:r>
          </a:p>
          <a:p>
            <a:pPr marL="1314450" lvl="2" indent="-514350"/>
            <a:r>
              <a:rPr lang="en-US" dirty="0"/>
              <a:t>Time may be assumed continuous, in which case frame transmission can begin at any instant. </a:t>
            </a:r>
          </a:p>
          <a:p>
            <a:pPr marL="1314450" lvl="2" indent="-514350"/>
            <a:r>
              <a:rPr lang="en-US" dirty="0"/>
              <a:t>Alternatively, time may be slotted or divided into discrete intervals (called slots). </a:t>
            </a:r>
          </a:p>
          <a:p>
            <a:pPr marL="1314450" lvl="2" indent="-514350"/>
            <a:r>
              <a:rPr lang="en-US" dirty="0"/>
              <a:t>Frame transmissions must then begin at the start of a slot. </a:t>
            </a:r>
          </a:p>
          <a:p>
            <a:pPr marL="1314450" lvl="2" indent="-514350"/>
            <a:r>
              <a:rPr lang="en-US" dirty="0"/>
              <a:t>A slot may contain 0, 1, or more frames, corresponding to an idle slot, a successful transmission, or a collision, respectively.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02DE6-8774-8C43-93E3-FF96486E9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99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21D79-494B-E045-93D4-09992BDD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Channel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34B6A-2F4A-D646-9BD3-D0C99D6F1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57250" lvl="1" indent="-457200">
              <a:buFont typeface="+mj-lt"/>
              <a:buAutoNum type="arabicPeriod" startAt="5"/>
            </a:pPr>
            <a:r>
              <a:rPr lang="en-US" sz="2400" b="1" cap="small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Carrier Sense or No Carrier Sense</a:t>
            </a:r>
            <a:r>
              <a:rPr lang="en-US" sz="2400" b="1" cap="small" dirty="0"/>
              <a:t>. </a:t>
            </a:r>
          </a:p>
          <a:p>
            <a:pPr lvl="2"/>
            <a:r>
              <a:rPr lang="en-US" dirty="0"/>
              <a:t>With the carrier sense assumption, stations can tell if the channel is in use before trying to use it. </a:t>
            </a:r>
          </a:p>
          <a:p>
            <a:pPr lvl="2"/>
            <a:r>
              <a:rPr lang="en-US" dirty="0"/>
              <a:t>No station will attempt to use the channel while it is sensed as busy. </a:t>
            </a:r>
          </a:p>
          <a:p>
            <a:pPr lvl="2"/>
            <a:r>
              <a:rPr lang="en-US" dirty="0"/>
              <a:t>If there is no carrier sense, stations cannot sense the channel before trying to use it. </a:t>
            </a:r>
          </a:p>
          <a:p>
            <a:pPr lvl="2"/>
            <a:r>
              <a:rPr lang="en-US" dirty="0"/>
              <a:t>They just go ahead and transmit. </a:t>
            </a:r>
          </a:p>
          <a:p>
            <a:pPr lvl="2"/>
            <a:r>
              <a:rPr lang="en-US" dirty="0"/>
              <a:t>Only later can they determine whether the transmission was successful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10B55-4A11-CB46-8612-AE5C2A3F5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67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17D4D-A9AB-404F-9D51-8F07249E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Multiple Access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DD2C7-C947-F54A-A072-E1751876C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Popular Dynamic Channel Allocation Protocol:</a:t>
            </a:r>
          </a:p>
          <a:p>
            <a:pPr lvl="1"/>
            <a:endParaRPr lang="en-US" sz="2400" dirty="0"/>
          </a:p>
          <a:p>
            <a:pPr marL="914400" lvl="1" indent="-457200">
              <a:buFont typeface="+mj-lt"/>
              <a:buAutoNum type="arabicPeriod"/>
            </a:pPr>
            <a:r>
              <a:rPr lang="en-US" sz="2400" b="1" cap="small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ALOHA </a:t>
            </a:r>
            <a:r>
              <a:rPr lang="en-US" sz="2000" dirty="0"/>
              <a:t>(Advocates of Linux Open-source Hawaii Association)</a:t>
            </a:r>
            <a:endParaRPr lang="en-US" sz="1800" b="1" cap="small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pPr lvl="2"/>
            <a:r>
              <a:rPr lang="en-US" b="1" cap="small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Pure ALOHA </a:t>
            </a:r>
            <a:r>
              <a:rPr lang="en-US" dirty="0" smtClean="0"/>
              <a:t>protocol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created at the University of Hawaii in the early 1970s.</a:t>
            </a:r>
            <a:r>
              <a:rPr lang="en-US" dirty="0" smtClean="0"/>
              <a:t>)</a:t>
            </a:r>
            <a:endParaRPr lang="en-US" dirty="0"/>
          </a:p>
          <a:p>
            <a:pPr lvl="2"/>
            <a:r>
              <a:rPr lang="en-US" b="1" cap="small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Slotted ALOHA </a:t>
            </a:r>
            <a:r>
              <a:rPr lang="en-US" dirty="0"/>
              <a:t>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C77FB-BD46-3044-AB57-5136BC118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  <p:pic>
        <p:nvPicPr>
          <p:cNvPr id="1028" name="Picture 4" descr="Types of ALOH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4064916"/>
            <a:ext cx="3203575" cy="145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42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5" y="1295400"/>
            <a:ext cx="8787545" cy="430176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CB4BD60-2DD3-A14F-A6EE-02645817CAD3}"/>
              </a:ext>
            </a:extLst>
          </p:cNvPr>
          <p:cNvSpPr/>
          <p:nvPr/>
        </p:nvSpPr>
        <p:spPr>
          <a:xfrm>
            <a:off x="338167" y="2667000"/>
            <a:ext cx="8668139" cy="381000"/>
          </a:xfrm>
          <a:prstGeom prst="roundRect">
            <a:avLst/>
          </a:prstGeom>
          <a:solidFill>
            <a:schemeClr val="accent2">
              <a:alpha val="1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CB4BD60-2DD3-A14F-A6EE-02645817CAD3}"/>
              </a:ext>
            </a:extLst>
          </p:cNvPr>
          <p:cNvSpPr/>
          <p:nvPr/>
        </p:nvSpPr>
        <p:spPr>
          <a:xfrm>
            <a:off x="338167" y="3255783"/>
            <a:ext cx="8668139" cy="381000"/>
          </a:xfrm>
          <a:prstGeom prst="roundRect">
            <a:avLst/>
          </a:prstGeom>
          <a:solidFill>
            <a:schemeClr val="accent2">
              <a:alpha val="1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8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2419E-211E-4346-8780-124A5F18C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ALOHA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0C4497-0EA1-BA49-9057-36E2B6845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7018477" cy="3505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8299A-9304-6B44-98A0-A975E1799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B6F1F8-DA08-8642-B248-4F36EA47066E}"/>
              </a:ext>
            </a:extLst>
          </p:cNvPr>
          <p:cNvSpPr/>
          <p:nvPr/>
        </p:nvSpPr>
        <p:spPr>
          <a:xfrm>
            <a:off x="609600" y="342440"/>
            <a:ext cx="541020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Systems in which multiple users share a common channel in a way that can lead to conflicts are known as </a:t>
            </a:r>
            <a:r>
              <a:rPr lang="en-US" b="1" cap="small" dirty="0"/>
              <a:t>contention systems</a:t>
            </a:r>
          </a:p>
        </p:txBody>
      </p:sp>
      <p:sp>
        <p:nvSpPr>
          <p:cNvPr id="8" name="Rectangle 7"/>
          <p:cNvSpPr/>
          <p:nvPr/>
        </p:nvSpPr>
        <p:spPr>
          <a:xfrm rot="5400000">
            <a:off x="4511040" y="218265"/>
            <a:ext cx="365760" cy="603504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5400000">
            <a:off x="4511040" y="615140"/>
            <a:ext cx="365760" cy="603504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5400000">
            <a:off x="4511040" y="1094565"/>
            <a:ext cx="365760" cy="603504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5400000">
            <a:off x="4511040" y="1532715"/>
            <a:ext cx="365760" cy="603504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5400000">
            <a:off x="4265568" y="2192928"/>
            <a:ext cx="856703" cy="603504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6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r>
              <a:rPr lang="en-US" dirty="0" smtClean="0"/>
              <a:t> of 33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914400"/>
            <a:ext cx="460626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0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74EDF0-48CB-A748-939B-2BD4233A0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24000"/>
            <a:ext cx="6362700" cy="3098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6BFC0-E1EA-B549-9B8C-DCDFB6D6C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05200" y="1143000"/>
            <a:ext cx="457200" cy="3886200"/>
          </a:xfrm>
          <a:prstGeom prst="rect">
            <a:avLst/>
          </a:prstGeom>
          <a:solidFill>
            <a:srgbClr val="FF0000">
              <a:alpha val="22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95512" y="1131771"/>
            <a:ext cx="457200" cy="3886200"/>
          </a:xfrm>
          <a:prstGeom prst="rect">
            <a:avLst/>
          </a:prstGeom>
          <a:solidFill>
            <a:srgbClr val="FF0000">
              <a:alpha val="22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43000" y="533400"/>
            <a:ext cx="1832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cap="small" dirty="0" smtClean="0"/>
              <a:t>Collision?</a:t>
            </a:r>
            <a:endParaRPr lang="en-US" sz="3200" cap="small" dirty="0"/>
          </a:p>
        </p:txBody>
      </p:sp>
    </p:spTree>
    <p:extLst>
      <p:ext uri="{BB962C8B-B14F-4D97-AF65-F5344CB8AC3E}">
        <p14:creationId xmlns:p14="http://schemas.microsoft.com/office/powerpoint/2010/main" val="389372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BFDFA-71E2-1646-A9C1-AC3D5B22B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Slotted ALOHA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870A7-2466-1A47-AA0B-D3C515B49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284956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…  proposal was to divide time into discrete intervals called slots, each interval corresponding to one frame</a:t>
            </a:r>
          </a:p>
          <a:p>
            <a:r>
              <a:rPr lang="en-US" sz="2400" dirty="0"/>
              <a:t>This approach requires the users to agree on slot boundaries.</a:t>
            </a:r>
          </a:p>
          <a:p>
            <a:r>
              <a:rPr lang="en-US" sz="2400" dirty="0"/>
              <a:t> One way to achieve synchronization would be to have one special station emit a </a:t>
            </a:r>
            <a:r>
              <a:rPr lang="en-US" sz="2400" b="1" dirty="0"/>
              <a:t>pip</a:t>
            </a:r>
            <a:r>
              <a:rPr lang="en-US" sz="2400" dirty="0"/>
              <a:t> at the start of each interval, like a clock.</a:t>
            </a:r>
          </a:p>
          <a:p>
            <a:r>
              <a:rPr lang="en-US" sz="2400" dirty="0"/>
              <a:t>it is required to wait for the beginning of the next slot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5BDA5-D486-3E4F-BBA6-2917E58DF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5943600" cy="332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1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cap="small" dirty="0"/>
              <a:t>Assumption of Slotted ALOHA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US" dirty="0" smtClean="0"/>
              <a:t>All</a:t>
            </a:r>
            <a:r>
              <a:rPr lang="en-US" dirty="0"/>
              <a:t> </a:t>
            </a:r>
            <a:r>
              <a:rPr lang="en-US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frames</a:t>
            </a:r>
            <a:r>
              <a:rPr lang="en-US" dirty="0"/>
              <a:t> are of the same size.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Time is </a:t>
            </a:r>
            <a:r>
              <a:rPr lang="en-US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divided</a:t>
            </a:r>
            <a:r>
              <a:rPr lang="en-US" dirty="0"/>
              <a:t> into </a:t>
            </a:r>
            <a:r>
              <a:rPr lang="en-US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equal-sized</a:t>
            </a:r>
            <a:r>
              <a:rPr lang="en-US" dirty="0"/>
              <a:t> slots, a slot equals the time to </a:t>
            </a:r>
            <a:r>
              <a:rPr lang="en-US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transmit</a:t>
            </a:r>
            <a:r>
              <a:rPr lang="en-US" dirty="0"/>
              <a:t> one </a:t>
            </a:r>
            <a:r>
              <a:rPr lang="en-US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frame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Nodes start to transmit frames only at </a:t>
            </a:r>
            <a:r>
              <a:rPr lang="en-US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beginning</a:t>
            </a:r>
            <a:r>
              <a:rPr lang="en-US" dirty="0"/>
              <a:t> of slots.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Nodes are </a:t>
            </a:r>
            <a:r>
              <a:rPr lang="en-US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synchronized</a:t>
            </a:r>
            <a:r>
              <a:rPr lang="en-US" dirty="0"/>
              <a:t>.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dirty="0"/>
              <a:t>If two or more nodes transmit in a slot, </a:t>
            </a:r>
            <a:r>
              <a:rPr lang="en-US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all</a:t>
            </a:r>
            <a:r>
              <a:rPr lang="en-US" dirty="0"/>
              <a:t> nodes </a:t>
            </a:r>
            <a:r>
              <a:rPr lang="en-US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detect</a:t>
            </a:r>
            <a:r>
              <a:rPr lang="en-US" dirty="0"/>
              <a:t> </a:t>
            </a:r>
            <a:r>
              <a:rPr lang="en-US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collision</a:t>
            </a:r>
            <a:r>
              <a:rPr lang="en-US" dirty="0"/>
              <a:t> before the slot 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r>
              <a:rPr lang="en-US" dirty="0" smtClean="0"/>
              <a:t> of 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996B6-1BDA-3F46-9DB9-23109BE59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cap="small" dirty="0"/>
              <a:t>Carrier Sense Multiple Access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F81F2-6E85-5A40-ADFF-533334CA8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</a:t>
            </a:r>
            <a:r>
              <a:rPr lang="en-US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arrier </a:t>
            </a:r>
            <a:r>
              <a:rPr lang="en-US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</a:t>
            </a:r>
            <a:r>
              <a:rPr lang="en-US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ense </a:t>
            </a:r>
            <a:r>
              <a:rPr lang="en-US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</a:t>
            </a:r>
            <a:r>
              <a:rPr lang="en-US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ultiple </a:t>
            </a:r>
            <a:r>
              <a:rPr lang="en-US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</a:t>
            </a:r>
            <a:r>
              <a:rPr lang="en-US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ccess Protocols – CSMA</a:t>
            </a:r>
          </a:p>
          <a:p>
            <a:r>
              <a:rPr lang="en-US" dirty="0"/>
              <a:t>Protocols in which stations listen for a carrier (i.e., a transmission) and act accordingly are called carrier sense protocols</a:t>
            </a:r>
          </a:p>
          <a:p>
            <a:endParaRPr lang="en-US" dirty="0"/>
          </a:p>
          <a:p>
            <a:r>
              <a:rPr lang="en-US" b="1" cap="small" dirty="0"/>
              <a:t>Persistent</a:t>
            </a:r>
            <a:r>
              <a:rPr lang="en-US" dirty="0"/>
              <a:t> and </a:t>
            </a:r>
            <a:r>
              <a:rPr lang="en-US" b="1" cap="small" dirty="0" err="1"/>
              <a:t>Nonpersistent</a:t>
            </a:r>
            <a:r>
              <a:rPr lang="en-US" dirty="0"/>
              <a:t> CSMA</a:t>
            </a:r>
          </a:p>
          <a:p>
            <a:r>
              <a:rPr lang="en-US" dirty="0"/>
              <a:t>Persistent </a:t>
            </a:r>
            <a:r>
              <a:rPr lang="en-US" dirty="0" smtClean="0"/>
              <a:t>– Non-Stop</a:t>
            </a:r>
            <a:endParaRPr lang="bn-IN" dirty="0"/>
          </a:p>
          <a:p>
            <a:pPr marL="0" indent="0">
              <a:buNone/>
            </a:pPr>
            <a:r>
              <a:rPr lang="bn-IN" dirty="0"/>
              <a:t/>
            </a:r>
            <a:br>
              <a:rPr lang="bn-IN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958B5-5D48-9D49-9BE5-B624DFBC9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8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9BCB9-BA53-CF4D-806E-04070C623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 Persistent CSMA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10AE2-4590-9448-B7DD-4260475CB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104E4A-1DBA-C648-8ED0-F0DA331BF2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866052"/>
            <a:ext cx="2331755" cy="16827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425A63-1BDB-1F45-80C2-FB68505D4B20}"/>
              </a:ext>
            </a:extLst>
          </p:cNvPr>
          <p:cNvCxnSpPr>
            <a:cxnSpLocks/>
          </p:cNvCxnSpPr>
          <p:nvPr/>
        </p:nvCxnSpPr>
        <p:spPr>
          <a:xfrm>
            <a:off x="1327185" y="3723351"/>
            <a:ext cx="5057249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C2B3201-6092-0A4E-B9BA-3349BE2745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082" y="1363691"/>
            <a:ext cx="1438549" cy="1038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584F45-7B15-1842-868D-C9DEC382DE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807" y="5102014"/>
            <a:ext cx="1438549" cy="103815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3DC330-C611-C84D-9213-C638240F5EA3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977356" y="2401844"/>
            <a:ext cx="1" cy="128966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EE0FF08-7306-F445-9CAF-0014018A66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311085"/>
            <a:ext cx="1438549" cy="103815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FBBE13-4818-FC4A-8600-2250D044D16E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4605475" y="2349238"/>
            <a:ext cx="424" cy="137411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B6E5AB-1F29-CF42-9743-B96F0715298C}"/>
              </a:ext>
            </a:extLst>
          </p:cNvPr>
          <p:cNvCxnSpPr>
            <a:cxnSpLocks/>
          </p:cNvCxnSpPr>
          <p:nvPr/>
        </p:nvCxnSpPr>
        <p:spPr>
          <a:xfrm>
            <a:off x="2198714" y="3723351"/>
            <a:ext cx="0" cy="130566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ED8912B5-9197-DD47-930C-95EB515500A9}"/>
              </a:ext>
            </a:extLst>
          </p:cNvPr>
          <p:cNvSpPr/>
          <p:nvPr/>
        </p:nvSpPr>
        <p:spPr>
          <a:xfrm rot="5400000">
            <a:off x="2055588" y="2856175"/>
            <a:ext cx="1124262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534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85E18-0E27-984A-BED3-90023CA0E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 Persistent CSMA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88647-26FE-FA4A-9473-63993BC9B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When a station has data to send:</a:t>
            </a:r>
          </a:p>
          <a:p>
            <a:pPr lvl="1"/>
            <a:r>
              <a:rPr lang="en-US" sz="2400" dirty="0"/>
              <a:t> It first listens to the channel to see if anyone else is transmitting at that moment. </a:t>
            </a:r>
          </a:p>
          <a:p>
            <a:pPr lvl="1"/>
            <a:r>
              <a:rPr lang="en-US" sz="2400" dirty="0"/>
              <a:t>If the channel is idle, the stations sends its data. </a:t>
            </a:r>
          </a:p>
          <a:p>
            <a:pPr lvl="1"/>
            <a:r>
              <a:rPr lang="en-US" sz="2400" dirty="0"/>
              <a:t>if the channel is busy, …  waits until it becomes idle.  Then the station transmits a frame</a:t>
            </a:r>
          </a:p>
          <a:p>
            <a:pPr lvl="1"/>
            <a:r>
              <a:rPr lang="en-US" sz="2400" dirty="0"/>
              <a:t>if a </a:t>
            </a:r>
            <a:r>
              <a:rPr lang="en-US" sz="2400" b="1" u="sng" dirty="0"/>
              <a:t>collision</a:t>
            </a:r>
            <a:r>
              <a:rPr lang="en-US" sz="2400" dirty="0"/>
              <a:t> … waits a random amount of time and starts all over again. 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The protocol is called </a:t>
            </a:r>
            <a:r>
              <a:rPr lang="en-US" sz="2400" b="1" dirty="0">
                <a:solidFill>
                  <a:srgbClr val="FF0000"/>
                </a:solidFill>
              </a:rPr>
              <a:t>1-persistent</a:t>
            </a:r>
            <a:r>
              <a:rPr lang="en-US" sz="2400" dirty="0">
                <a:solidFill>
                  <a:srgbClr val="FF0000"/>
                </a:solidFill>
              </a:rPr>
              <a:t> because the station transmits with a </a:t>
            </a:r>
            <a:r>
              <a:rPr lang="en-US" sz="2400" b="1" dirty="0">
                <a:solidFill>
                  <a:srgbClr val="FF0000"/>
                </a:solidFill>
              </a:rPr>
              <a:t>probability of 1</a:t>
            </a:r>
            <a:r>
              <a:rPr lang="en-US" sz="2400" dirty="0">
                <a:solidFill>
                  <a:srgbClr val="FF0000"/>
                </a:solidFill>
              </a:rPr>
              <a:t> when it finds the channel idle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A8F4D-F5E7-9446-99CA-2BB2085C2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52" y="2038995"/>
            <a:ext cx="8335628" cy="364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8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32BC4-6ECE-4841-A238-E8DA73FD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Nonpersistent</a:t>
            </a:r>
            <a:r>
              <a:rPr lang="en-US" dirty="0"/>
              <a:t> CSMA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EE01D-E56E-484B-95F2-B621E2C9F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618710-2F26-F74E-97EF-3CE07E3B5A69}"/>
              </a:ext>
            </a:extLst>
          </p:cNvPr>
          <p:cNvCxnSpPr>
            <a:cxnSpLocks/>
          </p:cNvCxnSpPr>
          <p:nvPr/>
        </p:nvCxnSpPr>
        <p:spPr>
          <a:xfrm>
            <a:off x="3352800" y="3723351"/>
            <a:ext cx="106680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6D25606-BA32-494E-A9F4-A2EE89BB07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11" y="1419913"/>
            <a:ext cx="1438549" cy="1038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A9FC6D-4E5A-FC4A-B1F5-EB9F35C0AB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11" y="4956789"/>
            <a:ext cx="1438549" cy="103815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2E07B3-0862-4A4C-8A31-18CA3C92815F}"/>
              </a:ext>
            </a:extLst>
          </p:cNvPr>
          <p:cNvCxnSpPr>
            <a:cxnSpLocks/>
          </p:cNvCxnSpPr>
          <p:nvPr/>
        </p:nvCxnSpPr>
        <p:spPr>
          <a:xfrm flipH="1" flipV="1">
            <a:off x="2046460" y="2445354"/>
            <a:ext cx="1306340" cy="124615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2917194-9173-2547-B4C8-A45DDBFA41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11" y="3188351"/>
            <a:ext cx="1438549" cy="103815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D54C31-F7AE-7346-88EE-A188D8343D65}"/>
              </a:ext>
            </a:extLst>
          </p:cNvPr>
          <p:cNvCxnSpPr>
            <a:cxnSpLocks/>
          </p:cNvCxnSpPr>
          <p:nvPr/>
        </p:nvCxnSpPr>
        <p:spPr>
          <a:xfrm flipH="1">
            <a:off x="2046460" y="3707428"/>
            <a:ext cx="130634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11ECB0-C29F-FC4B-8D5F-69082D8C5F35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2046460" y="3723351"/>
            <a:ext cx="1306340" cy="175251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7BC5286-DA75-1C40-9AA6-31019313A184}"/>
              </a:ext>
            </a:extLst>
          </p:cNvPr>
          <p:cNvSpPr/>
          <p:nvPr/>
        </p:nvSpPr>
        <p:spPr>
          <a:xfrm rot="2749457">
            <a:off x="2384959" y="2675552"/>
            <a:ext cx="1371600" cy="381000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C3B83E-DCB2-4E4F-A28A-84A2F2BEB641}"/>
              </a:ext>
            </a:extLst>
          </p:cNvPr>
          <p:cNvSpPr/>
          <p:nvPr/>
        </p:nvSpPr>
        <p:spPr>
          <a:xfrm>
            <a:off x="4419601" y="1752066"/>
            <a:ext cx="4426268" cy="31393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station senses the channel when it wants to send a frame, and if no one else is sending, the station begins doing so itself.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if the </a:t>
            </a:r>
            <a:r>
              <a:rPr lang="en-US" b="1" u="sng" dirty="0"/>
              <a:t>channel is already in use, the station does not continually sense i</a:t>
            </a:r>
            <a:r>
              <a:rPr lang="en-US" dirty="0"/>
              <a:t>t for the purpose of seizing it immediately upon detecting the end of the previous transmission.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Instead, it </a:t>
            </a:r>
            <a:r>
              <a:rPr lang="en-US" b="1" u="sng" dirty="0"/>
              <a:t>waits a random period </a:t>
            </a:r>
            <a:r>
              <a:rPr lang="en-US" dirty="0"/>
              <a:t>of time and then repeats the algorithm.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40439"/>
            <a:ext cx="7454214" cy="285094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6045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3908-A25C-8341-B3C4-71CFB4D78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P-persistent CSMA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7A69F-0994-DA49-996A-D5B7098B2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It applies to </a:t>
            </a:r>
            <a:r>
              <a:rPr lang="en-US" sz="2400" b="1" u="sng" dirty="0"/>
              <a:t>slotted</a:t>
            </a:r>
            <a:r>
              <a:rPr lang="en-US" sz="2400" dirty="0"/>
              <a:t> channels and works as follows. </a:t>
            </a:r>
          </a:p>
          <a:p>
            <a:pPr lvl="1"/>
            <a:r>
              <a:rPr lang="en-US" sz="2400" dirty="0"/>
              <a:t>When a station becomes </a:t>
            </a:r>
            <a:r>
              <a:rPr lang="en-US" sz="2400" b="1" dirty="0"/>
              <a:t>ready to send</a:t>
            </a:r>
            <a:r>
              <a:rPr lang="en-US" sz="2400" dirty="0"/>
              <a:t>, it </a:t>
            </a:r>
            <a:r>
              <a:rPr lang="en-US" sz="2400" b="1" dirty="0"/>
              <a:t>senses the channel</a:t>
            </a:r>
            <a:r>
              <a:rPr lang="en-US" sz="2400" dirty="0"/>
              <a:t>. </a:t>
            </a:r>
          </a:p>
          <a:p>
            <a:pPr lvl="1"/>
            <a:r>
              <a:rPr lang="en-US" sz="2400" b="1" dirty="0"/>
              <a:t>If it is idle</a:t>
            </a:r>
            <a:r>
              <a:rPr lang="en-US" sz="2400" dirty="0"/>
              <a:t>, it transmits with a probability </a:t>
            </a:r>
            <a:r>
              <a:rPr lang="en-US" sz="2400" b="1" u="sng" dirty="0"/>
              <a:t>p</a:t>
            </a:r>
            <a:r>
              <a:rPr lang="en-US" sz="2400" dirty="0"/>
              <a:t>. </a:t>
            </a:r>
          </a:p>
          <a:p>
            <a:pPr lvl="1"/>
            <a:r>
              <a:rPr lang="en-US" sz="2400" dirty="0"/>
              <a:t>With a probability </a:t>
            </a:r>
            <a:r>
              <a:rPr lang="en-US" sz="2400" b="1" dirty="0"/>
              <a:t>q = 1 − p</a:t>
            </a:r>
            <a:r>
              <a:rPr lang="en-US" sz="2400" dirty="0"/>
              <a:t>, it defers until the next slot. </a:t>
            </a:r>
          </a:p>
          <a:p>
            <a:pPr lvl="1"/>
            <a:r>
              <a:rPr lang="en-US" sz="2400" dirty="0"/>
              <a:t>If that slot is also idle, it either transmits or defers again, with probabilities p and q. </a:t>
            </a:r>
          </a:p>
          <a:p>
            <a:pPr lvl="1"/>
            <a:r>
              <a:rPr lang="en-US" sz="2400" dirty="0"/>
              <a:t>This process is repeated until either the frame has been transmitted or another station has begun transmitting. </a:t>
            </a:r>
          </a:p>
          <a:p>
            <a:pPr lvl="1"/>
            <a:r>
              <a:rPr lang="en-US" sz="2400" dirty="0"/>
              <a:t>if there had been a collision - it waits a random time and starts again. </a:t>
            </a:r>
          </a:p>
          <a:p>
            <a:pPr lvl="1"/>
            <a:r>
              <a:rPr lang="en-US" sz="2400" dirty="0"/>
              <a:t>If the station initially senses that the channel is busy, it waits until the next slot and applies the above algorithm.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7F59B-EE4F-E44A-B59E-05944CE4A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17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2E8EBA-6D8C-344E-A764-CA286D06C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975177"/>
            <a:ext cx="4246538" cy="34734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243B0-7040-0746-9E47-AC5DDC9E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EFAAA-21E8-6848-BA14-738C7FE167E0}"/>
              </a:ext>
            </a:extLst>
          </p:cNvPr>
          <p:cNvSpPr txBox="1"/>
          <p:nvPr/>
        </p:nvSpPr>
        <p:spPr>
          <a:xfrm>
            <a:off x="1219200" y="3505200"/>
            <a:ext cx="25131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Medium Access Sublayer</a:t>
            </a:r>
          </a:p>
        </p:txBody>
      </p:sp>
    </p:spTree>
    <p:extLst>
      <p:ext uri="{BB962C8B-B14F-4D97-AF65-F5344CB8AC3E}">
        <p14:creationId xmlns:p14="http://schemas.microsoft.com/office/powerpoint/2010/main" val="194755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3E4BB-AD30-DF44-8B63-E9277E9E9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CSMA with Collision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38486-AD4A-B249-A329-844E140AC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29677"/>
          </a:xfrm>
        </p:spPr>
        <p:txBody>
          <a:bodyPr/>
          <a:lstStyle/>
          <a:p>
            <a:r>
              <a:rPr lang="en-US" sz="2400" dirty="0"/>
              <a:t>CSMA with Collision Detection – CSMA/CD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3AA33-926B-4A4B-9475-7FB72E71E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F6C1005-B92E-4A4A-AF25-2EDB8123C1A2}"/>
              </a:ext>
            </a:extLst>
          </p:cNvPr>
          <p:cNvGrpSpPr/>
          <p:nvPr/>
        </p:nvGrpSpPr>
        <p:grpSpPr>
          <a:xfrm>
            <a:off x="304800" y="2772376"/>
            <a:ext cx="6620149" cy="3324217"/>
            <a:chOff x="304800" y="2772376"/>
            <a:chExt cx="6620149" cy="332421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7271D20-B2AA-F347-81D5-DE17EB108180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" y="4404964"/>
              <a:ext cx="61268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63B3E6-CC96-D64F-A2E8-7D49AC683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2772376"/>
              <a:ext cx="1438549" cy="103815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D65713-5AA7-B147-A80A-593EE29CF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925" y="2824312"/>
              <a:ext cx="1438549" cy="103815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A2AD00C-E46B-1343-A5E5-1AF783F8C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4994683"/>
              <a:ext cx="1438549" cy="1038153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0337E22-77EA-5747-920E-F5D95B8E3F0D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2548074" y="3810529"/>
              <a:ext cx="1" cy="59443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4E8591D-A6DF-EE42-BD15-7A3D3D244D6D}"/>
                </a:ext>
              </a:extLst>
            </p:cNvPr>
            <p:cNvCxnSpPr/>
            <p:nvPr/>
          </p:nvCxnSpPr>
          <p:spPr>
            <a:xfrm flipH="1">
              <a:off x="4632276" y="3805813"/>
              <a:ext cx="1" cy="59443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7BBD404-524D-9C41-AF90-287E9E64FA4D}"/>
                </a:ext>
              </a:extLst>
            </p:cNvPr>
            <p:cNvCxnSpPr/>
            <p:nvPr/>
          </p:nvCxnSpPr>
          <p:spPr>
            <a:xfrm flipH="1">
              <a:off x="1295400" y="4400248"/>
              <a:ext cx="1" cy="59443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FA9272-B326-634B-BE21-0C160A754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Grayscale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5058440"/>
              <a:ext cx="1438549" cy="1038153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0EABBB1-4363-BE44-BCA5-A829BD7D4BF7}"/>
                </a:ext>
              </a:extLst>
            </p:cNvPr>
            <p:cNvCxnSpPr/>
            <p:nvPr/>
          </p:nvCxnSpPr>
          <p:spPr>
            <a:xfrm flipH="1">
              <a:off x="5797952" y="4400247"/>
              <a:ext cx="1" cy="59443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8976AF7-8CF0-1447-8135-9ED831AB4A0C}"/>
              </a:ext>
            </a:extLst>
          </p:cNvPr>
          <p:cNvSpPr txBox="1"/>
          <p:nvPr/>
        </p:nvSpPr>
        <p:spPr>
          <a:xfrm>
            <a:off x="1295400" y="609659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DEA4D5-4F76-0440-B6FE-CEC6D6D17AAE}"/>
              </a:ext>
            </a:extLst>
          </p:cNvPr>
          <p:cNvSpPr txBox="1"/>
          <p:nvPr/>
        </p:nvSpPr>
        <p:spPr>
          <a:xfrm>
            <a:off x="6096000" y="612616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D9E51B-98FA-1A40-9797-3C703026004D}"/>
              </a:ext>
            </a:extLst>
          </p:cNvPr>
          <p:cNvSpPr txBox="1"/>
          <p:nvPr/>
        </p:nvSpPr>
        <p:spPr>
          <a:xfrm>
            <a:off x="2239976" y="247285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BA02F6-3677-864B-96B2-BA48FCCE1F6A}"/>
              </a:ext>
            </a:extLst>
          </p:cNvPr>
          <p:cNvSpPr txBox="1"/>
          <p:nvPr/>
        </p:nvSpPr>
        <p:spPr>
          <a:xfrm>
            <a:off x="4304942" y="251460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CD6213-8CF4-7C41-A140-F7D447E3C8CF}"/>
              </a:ext>
            </a:extLst>
          </p:cNvPr>
          <p:cNvSpPr/>
          <p:nvPr/>
        </p:nvSpPr>
        <p:spPr>
          <a:xfrm>
            <a:off x="1391420" y="4493458"/>
            <a:ext cx="934958" cy="2972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1EB1DB2-C2D4-3743-8065-5742898CFC2F}"/>
                  </a:ext>
                </a:extLst>
              </p:cNvPr>
              <p:cNvSpPr txBox="1"/>
              <p:nvPr/>
            </p:nvSpPr>
            <p:spPr>
              <a:xfrm>
                <a:off x="3492053" y="4642067"/>
                <a:ext cx="361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1EB1DB2-C2D4-3743-8065-5742898CF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053" y="4642067"/>
                <a:ext cx="3617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98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L 0.39688 -0.002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44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FCDA4-376C-7A4C-80FA-E68F49F19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CSMA with Collision Detection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CD483C-DE71-E144-9C49-E5B3FD6B4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05000"/>
            <a:ext cx="8229600" cy="22160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34228-3D36-7E40-ACDD-DA4B2394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44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EF56-B1D3-9A41-B714-ADC988EB8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Collison Free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18E6B-EF15-204B-BAD8-38DEC994B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Bit-Map Protocol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A820D-291D-E645-AD1E-833BA812C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50458-B943-0B49-A331-0ED1469CC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" y="2895600"/>
            <a:ext cx="9144000" cy="236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0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5D82-96F1-384E-BF2A-59B060E76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Collison Free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7A39A-A8A8-DF40-9F0E-03BC07AA7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Token Passing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E5715-C3B0-D44A-BB45-719EB8C21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DB62F-7BF0-2640-8628-7322D9C74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2627312"/>
            <a:ext cx="59690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6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EF1F0-8A24-0C4A-8E71-65E2C8D91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small" dirty="0"/>
              <a:t>The Data 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1A5E2-BDEC-2A48-B774-712F5440F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029200" cy="452596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000" dirty="0"/>
              <a:t>The main task of the data link layer is to transform a raw transmission facility into a line that appears free of </a:t>
            </a:r>
            <a:r>
              <a:rPr lang="en-US" sz="20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undetected transmission errors</a:t>
            </a:r>
            <a:r>
              <a:rPr lang="en-US" sz="20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It </a:t>
            </a:r>
            <a:r>
              <a:rPr lang="en-US" sz="20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accomplishes</a:t>
            </a:r>
            <a:r>
              <a:rPr lang="en-US" sz="2000" dirty="0"/>
              <a:t> this task by having the </a:t>
            </a:r>
            <a:r>
              <a:rPr lang="en-US" sz="20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sender</a:t>
            </a:r>
            <a:r>
              <a:rPr lang="en-US" sz="2000" dirty="0"/>
              <a:t> </a:t>
            </a:r>
            <a:r>
              <a:rPr lang="en-US" sz="20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break</a:t>
            </a:r>
            <a:r>
              <a:rPr lang="en-US" sz="2000" dirty="0"/>
              <a:t> </a:t>
            </a:r>
            <a:r>
              <a:rPr lang="en-US" sz="20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up</a:t>
            </a:r>
            <a:r>
              <a:rPr lang="en-US" sz="2000" dirty="0"/>
              <a:t> the input data into </a:t>
            </a:r>
            <a:r>
              <a:rPr lang="en-US" sz="20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data frames</a:t>
            </a:r>
            <a:r>
              <a:rPr lang="en-US" sz="20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000" dirty="0"/>
              <a:t>(</a:t>
            </a:r>
            <a:r>
              <a:rPr lang="en-US" sz="20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typically a few hundred or a few thousand bytes</a:t>
            </a:r>
            <a:r>
              <a:rPr lang="en-US" sz="2000" dirty="0"/>
              <a:t>) and transmit the frames sequentially.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The receiver confirms correct receipt of each frame by sending back an </a:t>
            </a:r>
            <a:r>
              <a:rPr lang="en-US" sz="20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acknowledgement frame</a:t>
            </a:r>
            <a:r>
              <a:rPr lang="en-US" sz="2000" b="1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5178C-D063-CB43-AF5F-82D9C1441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en-US" dirty="0"/>
              <a:t> </a:t>
            </a:r>
            <a:r>
              <a:rPr lang="en-US" dirty="0" smtClean="0"/>
              <a:t>of 31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F4AEC6-0141-F149-B6C3-FF8784B60B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905000"/>
            <a:ext cx="358775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7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FF6735-5EA1-9F4C-8D1C-97EA03D90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71600"/>
            <a:ext cx="5140820" cy="35727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0784F-3C2F-CB46-86FF-0C00244E2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en-US" dirty="0"/>
              <a:t> </a:t>
            </a:r>
            <a:r>
              <a:rPr lang="en-US" dirty="0" smtClean="0"/>
              <a:t>of 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18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A0A46-307B-6C45-B8A7-EB327C147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Medium Access Sublayer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A54FA-43B3-A041-A8C0-45B8B21DA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/>
              <a:t>The protocols used to </a:t>
            </a:r>
            <a:r>
              <a:rPr lang="en-US" sz="28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determine who goes next on a multi-access channel</a:t>
            </a:r>
            <a:r>
              <a:rPr lang="en-US" sz="2800" dirty="0"/>
              <a:t> </a:t>
            </a:r>
            <a:endParaRPr lang="en-US" sz="2800" dirty="0" smtClean="0"/>
          </a:p>
          <a:p>
            <a:pPr algn="just">
              <a:lnSpc>
                <a:spcPct val="150000"/>
              </a:lnSpc>
            </a:pPr>
            <a:endParaRPr lang="en-US" sz="2800" dirty="0"/>
          </a:p>
          <a:p>
            <a:pPr algn="just">
              <a:lnSpc>
                <a:spcPct val="150000"/>
              </a:lnSpc>
            </a:pPr>
            <a:r>
              <a:rPr lang="en-US" sz="2800" dirty="0" smtClean="0"/>
              <a:t>The </a:t>
            </a:r>
            <a:r>
              <a:rPr lang="en-US" sz="2800" dirty="0"/>
              <a:t>MAC sublayer is especially </a:t>
            </a:r>
            <a:r>
              <a:rPr lang="en-US" sz="28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important in LANs, particularly wireless</a:t>
            </a:r>
            <a:r>
              <a:rPr lang="en-US" sz="2800" dirty="0"/>
              <a:t> </a:t>
            </a:r>
            <a:r>
              <a:rPr lang="en-US" sz="2800" dirty="0" smtClean="0"/>
              <a:t>….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14DE4-0CBA-8049-9063-38194DEA5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90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Topology (Layer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2819399"/>
          </a:xfrm>
        </p:spPr>
        <p:txBody>
          <a:bodyPr numCol="2">
            <a:noAutofit/>
          </a:bodyPr>
          <a:lstStyle/>
          <a:p>
            <a:r>
              <a:rPr lang="en-US" sz="2800" dirty="0"/>
              <a:t>Types of Network Topology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 smtClean="0"/>
              <a:t>Point </a:t>
            </a:r>
            <a:r>
              <a:rPr lang="en-US" sz="2000" dirty="0"/>
              <a:t>to Point Topology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Mesh Topology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Star Topology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Bus </a:t>
            </a:r>
            <a:r>
              <a:rPr lang="en-US" sz="2000" dirty="0" smtClean="0"/>
              <a:t>Topology</a:t>
            </a:r>
          </a:p>
          <a:p>
            <a:pPr marL="1371600" lvl="2" indent="-457200">
              <a:buFont typeface="+mj-lt"/>
              <a:buAutoNum type="arabicPeriod"/>
            </a:pPr>
            <a:endParaRPr lang="en-US" sz="2000" dirty="0"/>
          </a:p>
          <a:p>
            <a:pPr marL="1371600" lvl="2" indent="-457200">
              <a:buFont typeface="+mj-lt"/>
              <a:buAutoNum type="arabicPeriod"/>
            </a:pPr>
            <a:endParaRPr lang="en-US" sz="2000" dirty="0" smtClean="0"/>
          </a:p>
          <a:p>
            <a:pPr marL="1371600" lvl="2" indent="-457200">
              <a:buFont typeface="+mj-lt"/>
              <a:buAutoNum type="arabicPeriod"/>
            </a:pPr>
            <a:endParaRPr lang="en-US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Ring Topology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Tree Topology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000" dirty="0"/>
              <a:t>Hybrid Topology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r>
              <a:rPr lang="en-US" dirty="0" smtClean="0"/>
              <a:t> of 33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01" y="4580271"/>
            <a:ext cx="3696279" cy="17760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531871"/>
            <a:ext cx="3133068" cy="256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4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1000"/>
            <a:ext cx="3175366" cy="2590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en-US" dirty="0" smtClean="0"/>
              <a:t> of 33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533400"/>
            <a:ext cx="4629806" cy="1738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86" y="3657600"/>
            <a:ext cx="3391394" cy="25572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120669"/>
            <a:ext cx="4495800" cy="23209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083" y="991646"/>
            <a:ext cx="4769317" cy="425804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835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DC4B-85CF-ED4F-9800-55FF987E1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The Channel Allocation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C5477-9384-2B46-98C7-EB67D7A4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76758" y="631355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 dirty="0"/>
              <a:t> </a:t>
            </a:r>
            <a:r>
              <a:rPr lang="en-US" dirty="0" smtClean="0"/>
              <a:t>of 33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A66833-8EB2-B84C-906A-B44BDA0B1FE1}"/>
              </a:ext>
            </a:extLst>
          </p:cNvPr>
          <p:cNvCxnSpPr>
            <a:cxnSpLocks/>
          </p:cNvCxnSpPr>
          <p:nvPr/>
        </p:nvCxnSpPr>
        <p:spPr>
          <a:xfrm flipV="1">
            <a:off x="1676400" y="3778766"/>
            <a:ext cx="5500565" cy="60276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2C7B6DE-E4B5-DA43-A81C-D2EFC085A0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51" y="4981647"/>
            <a:ext cx="1438549" cy="103815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2A4081-D30C-F543-92F4-153955D6C789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414326" y="3839042"/>
            <a:ext cx="2929074" cy="1142605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C2E2EB2-B6B3-EC41-B163-69521FFEED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51" y="1814112"/>
            <a:ext cx="1438549" cy="103815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A2A203-E732-274E-970B-7D3F02AA32AC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1414326" y="2852265"/>
            <a:ext cx="2929074" cy="926501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136094E-F289-7A4B-90AF-062777C262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646" y="3346522"/>
            <a:ext cx="1438549" cy="10381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FEC9ED-60FF-3A4D-82E3-1FCEC4E327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51" y="3284610"/>
            <a:ext cx="1438549" cy="10381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0F6D37F-4DFD-C748-AB67-E50DB2606730}"/>
              </a:ext>
            </a:extLst>
          </p:cNvPr>
          <p:cNvSpPr txBox="1"/>
          <p:nvPr/>
        </p:nvSpPr>
        <p:spPr>
          <a:xfrm>
            <a:off x="2286000" y="1814112"/>
            <a:ext cx="524226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Two Schemes: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Static </a:t>
            </a:r>
            <a:r>
              <a:rPr lang="en-US" sz="2800" dirty="0"/>
              <a:t>Channel Allocation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 smtClean="0"/>
              <a:t>Dynamic Channel Allocation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B699AA-6337-8542-8E6A-83E6B3F31AE7}"/>
              </a:ext>
            </a:extLst>
          </p:cNvPr>
          <p:cNvSpPr txBox="1"/>
          <p:nvPr/>
        </p:nvSpPr>
        <p:spPr>
          <a:xfrm>
            <a:off x="7929920" y="438467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A1C0C-8F6B-9D40-9FCC-46DA714C9DE1}"/>
              </a:ext>
            </a:extLst>
          </p:cNvPr>
          <p:cNvSpPr txBox="1"/>
          <p:nvPr/>
        </p:nvSpPr>
        <p:spPr>
          <a:xfrm>
            <a:off x="457200" y="1981200"/>
            <a:ext cx="31771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86722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27990</TotalTime>
  <Words>1377</Words>
  <Application>Microsoft Office PowerPoint</Application>
  <PresentationFormat>On-screen Show (4:3)</PresentationFormat>
  <Paragraphs>187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Courier New</vt:lpstr>
      <vt:lpstr>Times New Roman</vt:lpstr>
      <vt:lpstr>Vrinda</vt:lpstr>
      <vt:lpstr>Office Theme</vt:lpstr>
      <vt:lpstr>PowerPoint Presentation</vt:lpstr>
      <vt:lpstr>PowerPoint Presentation</vt:lpstr>
      <vt:lpstr>PowerPoint Presentation</vt:lpstr>
      <vt:lpstr>The Data Link Layer</vt:lpstr>
      <vt:lpstr>PowerPoint Presentation</vt:lpstr>
      <vt:lpstr>Medium Access Sublayer</vt:lpstr>
      <vt:lpstr>Topology (Layer 1)</vt:lpstr>
      <vt:lpstr>PowerPoint Presentation</vt:lpstr>
      <vt:lpstr>The Channel Allocation Problem</vt:lpstr>
      <vt:lpstr>PowerPoint Presentation</vt:lpstr>
      <vt:lpstr>PowerPoint Presentation</vt:lpstr>
      <vt:lpstr>PowerPoint Presentation</vt:lpstr>
      <vt:lpstr>Static Channel Allocation</vt:lpstr>
      <vt:lpstr>Time-Division Multiplexing (TDM)</vt:lpstr>
      <vt:lpstr>Dynamic Channel Allocation</vt:lpstr>
      <vt:lpstr>Dynamic Channel Allocation</vt:lpstr>
      <vt:lpstr>Dynamic Channel Allocation</vt:lpstr>
      <vt:lpstr>Dynamic Channel Allocation</vt:lpstr>
      <vt:lpstr>Multiple Access Protocols</vt:lpstr>
      <vt:lpstr>Pure ALOHA</vt:lpstr>
      <vt:lpstr>PowerPoint Presentation</vt:lpstr>
      <vt:lpstr>PowerPoint Presentation</vt:lpstr>
      <vt:lpstr>Slotted ALOHA</vt:lpstr>
      <vt:lpstr>Assumption of Slotted ALOHA</vt:lpstr>
      <vt:lpstr>Carrier Sense Multiple Access Protocols</vt:lpstr>
      <vt:lpstr>1- Persistent CSMA Protocol</vt:lpstr>
      <vt:lpstr>1- Persistent CSMA Protocol</vt:lpstr>
      <vt:lpstr>Nonpersistent CSMA</vt:lpstr>
      <vt:lpstr>P-persistent CSMA</vt:lpstr>
      <vt:lpstr>CSMA with Collision Detection</vt:lpstr>
      <vt:lpstr>CSMA with Collision Detection</vt:lpstr>
      <vt:lpstr>Collison Free Protocol</vt:lpstr>
      <vt:lpstr>Collison Free Protocol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Processing all k-nearest neighbor queries in Hadoop</dc:title>
  <dc:creator>Administrator</dc:creator>
  <cp:lastModifiedBy>Dr. ASIF ZAMAN</cp:lastModifiedBy>
  <cp:revision>883</cp:revision>
  <cp:lastPrinted>2017-11-05T03:12:43Z</cp:lastPrinted>
  <dcterms:created xsi:type="dcterms:W3CDTF">2006-08-16T00:00:00Z</dcterms:created>
  <dcterms:modified xsi:type="dcterms:W3CDTF">2025-02-13T02:01:29Z</dcterms:modified>
</cp:coreProperties>
</file>